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620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82164" y="3253859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9D933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SRB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5093137" y="4420314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b="1" i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Smart Rubbish Bin</a:t>
            </a:r>
            <a:endParaRPr lang="en-US" sz="3499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6281" y="576858"/>
            <a:ext cx="5244108" cy="655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62"/>
              </a:lnSpc>
              <a:buNone/>
            </a:pPr>
            <a:r>
              <a:rPr lang="en-US" sz="412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Features</a:t>
            </a:r>
            <a:endParaRPr lang="en-US" sz="4129" dirty="0"/>
          </a:p>
        </p:txBody>
      </p:sp>
      <p:sp>
        <p:nvSpPr>
          <p:cNvPr id="5" name="Text 2"/>
          <p:cNvSpPr/>
          <p:nvPr/>
        </p:nvSpPr>
        <p:spPr>
          <a:xfrm>
            <a:off x="2626281" y="1651873"/>
            <a:ext cx="9377839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3"/>
              </a:lnSpc>
              <a:buNone/>
            </a:pPr>
            <a:endParaRPr lang="en-US" sz="165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281" y="2223492"/>
            <a:ext cx="4688919" cy="8390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35950" y="3377089"/>
            <a:ext cx="4269581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Automatic opening and closing basket</a:t>
            </a:r>
            <a:endParaRPr lang="en-US" sz="1652" dirty="0"/>
          </a:p>
        </p:txBody>
      </p:sp>
      <p:sp>
        <p:nvSpPr>
          <p:cNvPr id="8" name="Text 4"/>
          <p:cNvSpPr/>
          <p:nvPr/>
        </p:nvSpPr>
        <p:spPr>
          <a:xfrm>
            <a:off x="2835950" y="3838575"/>
            <a:ext cx="4269581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3"/>
              </a:lnSpc>
              <a:buNone/>
            </a:pPr>
            <a:endParaRPr lang="en-US" sz="165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223492"/>
            <a:ext cx="4688919" cy="8390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24869" y="3377089"/>
            <a:ext cx="4269581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Measuring the percentage in the basket and giving warnings.</a:t>
            </a:r>
            <a:endParaRPr lang="en-US" sz="1652" dirty="0"/>
          </a:p>
        </p:txBody>
      </p:sp>
      <p:sp>
        <p:nvSpPr>
          <p:cNvPr id="11" name="Text 6"/>
          <p:cNvSpPr/>
          <p:nvPr/>
        </p:nvSpPr>
        <p:spPr>
          <a:xfrm>
            <a:off x="7524869" y="4174212"/>
            <a:ext cx="4269581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3"/>
              </a:lnSpc>
              <a:buNone/>
            </a:pPr>
            <a:endParaRPr lang="en-US" sz="165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281" y="5034082"/>
            <a:ext cx="4688919" cy="8390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835950" y="6187678"/>
            <a:ext cx="4269581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Make the rubbish pin AS online device like IOT.</a:t>
            </a:r>
            <a:endParaRPr lang="en-US" sz="1652" dirty="0"/>
          </a:p>
        </p:txBody>
      </p:sp>
      <p:sp>
        <p:nvSpPr>
          <p:cNvPr id="14" name="Text 8"/>
          <p:cNvSpPr/>
          <p:nvPr/>
        </p:nvSpPr>
        <p:spPr>
          <a:xfrm>
            <a:off x="2835950" y="6649164"/>
            <a:ext cx="4269581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3"/>
              </a:lnSpc>
              <a:buNone/>
            </a:pPr>
            <a:endParaRPr lang="en-US" sz="1652" dirty="0"/>
          </a:p>
        </p:txBody>
      </p:sp>
      <p:sp>
        <p:nvSpPr>
          <p:cNvPr id="15" name="Text 9"/>
          <p:cNvSpPr/>
          <p:nvPr/>
        </p:nvSpPr>
        <p:spPr>
          <a:xfrm>
            <a:off x="2835950" y="7110651"/>
            <a:ext cx="4269581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3"/>
              </a:lnSpc>
              <a:buNone/>
            </a:pPr>
            <a:endParaRPr lang="en-US" sz="1652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034082"/>
            <a:ext cx="4688919" cy="83903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524869" y="6187678"/>
            <a:ext cx="4269581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Mobile application, Website interface.</a:t>
            </a:r>
            <a:endParaRPr lang="en-US" sz="1652" dirty="0"/>
          </a:p>
        </p:txBody>
      </p:sp>
      <p:sp>
        <p:nvSpPr>
          <p:cNvPr id="18" name="Text 11"/>
          <p:cNvSpPr/>
          <p:nvPr/>
        </p:nvSpPr>
        <p:spPr>
          <a:xfrm>
            <a:off x="7524869" y="6649164"/>
            <a:ext cx="4269581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3"/>
              </a:lnSpc>
              <a:buNone/>
            </a:pPr>
            <a:endParaRPr lang="en-US" sz="1652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96751" y="972503"/>
            <a:ext cx="4544973" cy="568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3"/>
              </a:lnSpc>
              <a:buNone/>
            </a:pPr>
            <a:r>
              <a:rPr lang="en-US" sz="357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Mobile App</a:t>
            </a:r>
            <a:endParaRPr lang="en-US" sz="3579" dirty="0"/>
          </a:p>
        </p:txBody>
      </p:sp>
      <p:sp>
        <p:nvSpPr>
          <p:cNvPr id="5" name="Text 2"/>
          <p:cNvSpPr/>
          <p:nvPr/>
        </p:nvSpPr>
        <p:spPr>
          <a:xfrm>
            <a:off x="3251478" y="1431488"/>
            <a:ext cx="8127444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0"/>
              </a:lnSpc>
              <a:buNone/>
            </a:pPr>
            <a:endParaRPr lang="en-US" sz="1431" dirty="0"/>
          </a:p>
        </p:txBody>
      </p:sp>
      <p:sp>
        <p:nvSpPr>
          <p:cNvPr id="6" name="Shape 3"/>
          <p:cNvSpPr/>
          <p:nvPr/>
        </p:nvSpPr>
        <p:spPr>
          <a:xfrm>
            <a:off x="5497235" y="1926788"/>
            <a:ext cx="3635931" cy="4544854"/>
          </a:xfrm>
          <a:prstGeom prst="roundRect">
            <a:avLst>
              <a:gd name="adj" fmla="val 9000"/>
            </a:avLst>
          </a:prstGeom>
          <a:noFill/>
          <a:ln w="15240">
            <a:solidFill>
              <a:srgbClr val="F2B42D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475" y="1942028"/>
            <a:ext cx="3605451" cy="45143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51696" y="6698813"/>
            <a:ext cx="2726888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4"/>
              </a:lnSpc>
              <a:buNone/>
            </a:pPr>
            <a:endParaRPr lang="en-US" sz="2147" dirty="0"/>
          </a:p>
        </p:txBody>
      </p:sp>
      <p:sp>
        <p:nvSpPr>
          <p:cNvPr id="9" name="Text 5"/>
          <p:cNvSpPr/>
          <p:nvPr/>
        </p:nvSpPr>
        <p:spPr>
          <a:xfrm>
            <a:off x="3251478" y="7148632"/>
            <a:ext cx="8127444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90"/>
              </a:lnSpc>
              <a:buNone/>
            </a:pPr>
            <a:r>
              <a:rPr lang="en-US" sz="143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endParaRPr lang="en-US" sz="143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433089" y="73933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Website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325529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089" y="2173045"/>
            <a:ext cx="11764222" cy="48696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796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Additional Features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518410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348389" y="330136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498288" y="334303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3070503" y="3373636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Developing the basket to work on solar panels.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070503" y="3862268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348389" y="461748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498288" y="465915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3070503" y="4689753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Adding GPS service to mobile applications and websites.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070503" y="5178385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2348389" y="593359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498288" y="597527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070503" y="6005870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a technical support service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3070503" y="6494502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257550" y="499110"/>
            <a:ext cx="4538067" cy="567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67"/>
              </a:lnSpc>
              <a:buNone/>
            </a:pPr>
            <a:r>
              <a:rPr lang="en-US" sz="357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Challanges </a:t>
            </a:r>
            <a:endParaRPr lang="en-US" sz="3573" dirty="0"/>
          </a:p>
        </p:txBody>
      </p:sp>
      <p:sp>
        <p:nvSpPr>
          <p:cNvPr id="5" name="Shape 2"/>
          <p:cNvSpPr/>
          <p:nvPr/>
        </p:nvSpPr>
        <p:spPr>
          <a:xfrm>
            <a:off x="7303770" y="1429464"/>
            <a:ext cx="22622" cy="5808107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6" name="Shape 3"/>
          <p:cNvSpPr/>
          <p:nvPr/>
        </p:nvSpPr>
        <p:spPr>
          <a:xfrm>
            <a:off x="6520934" y="1973937"/>
            <a:ext cx="635318" cy="22622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7156252" y="1826419"/>
            <a:ext cx="317659" cy="317659"/>
          </a:xfrm>
          <a:prstGeom prst="roundRect">
            <a:avLst>
              <a:gd name="adj" fmla="val 102860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593902" y="1792367"/>
            <a:ext cx="2722840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80"/>
              </a:lnSpc>
              <a:buNone/>
            </a:pPr>
            <a:r>
              <a:rPr lang="en-US" sz="214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Task allocation</a:t>
            </a:r>
            <a:endParaRPr lang="en-US" sz="2144" dirty="0"/>
          </a:p>
        </p:txBody>
      </p:sp>
      <p:sp>
        <p:nvSpPr>
          <p:cNvPr id="9" name="Text 6"/>
          <p:cNvSpPr/>
          <p:nvPr/>
        </p:nvSpPr>
        <p:spPr>
          <a:xfrm>
            <a:off x="3257550" y="2241471"/>
            <a:ext cx="3059192" cy="2905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87"/>
              </a:lnSpc>
              <a:buNone/>
            </a:pPr>
            <a:endParaRPr lang="en-US" sz="1429" dirty="0"/>
          </a:p>
        </p:txBody>
      </p:sp>
      <p:sp>
        <p:nvSpPr>
          <p:cNvPr id="10" name="Shape 7"/>
          <p:cNvSpPr/>
          <p:nvPr/>
        </p:nvSpPr>
        <p:spPr>
          <a:xfrm>
            <a:off x="7473910" y="2881432"/>
            <a:ext cx="635318" cy="22622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7156252" y="2733913"/>
            <a:ext cx="317659" cy="317659"/>
          </a:xfrm>
          <a:prstGeom prst="roundRect">
            <a:avLst>
              <a:gd name="adj" fmla="val 102860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13420" y="2699861"/>
            <a:ext cx="2722840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14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Time management</a:t>
            </a:r>
            <a:endParaRPr lang="en-US" sz="2144" dirty="0"/>
          </a:p>
        </p:txBody>
      </p:sp>
      <p:sp>
        <p:nvSpPr>
          <p:cNvPr id="13" name="Shape 10"/>
          <p:cNvSpPr/>
          <p:nvPr/>
        </p:nvSpPr>
        <p:spPr>
          <a:xfrm>
            <a:off x="6520934" y="3698200"/>
            <a:ext cx="635318" cy="22622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4" name="Shape 11"/>
          <p:cNvSpPr/>
          <p:nvPr/>
        </p:nvSpPr>
        <p:spPr>
          <a:xfrm>
            <a:off x="7156252" y="3550682"/>
            <a:ext cx="317659" cy="317659"/>
          </a:xfrm>
          <a:prstGeom prst="roundRect">
            <a:avLst>
              <a:gd name="adj" fmla="val 102860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257550" y="3516630"/>
            <a:ext cx="3059192" cy="6805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80"/>
              </a:lnSpc>
              <a:buNone/>
            </a:pPr>
            <a:r>
              <a:rPr lang="en-US" sz="214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Find the courses that we need</a:t>
            </a:r>
            <a:endParaRPr lang="en-US" sz="2144" dirty="0"/>
          </a:p>
        </p:txBody>
      </p:sp>
      <p:sp>
        <p:nvSpPr>
          <p:cNvPr id="16" name="Shape 13"/>
          <p:cNvSpPr/>
          <p:nvPr/>
        </p:nvSpPr>
        <p:spPr>
          <a:xfrm>
            <a:off x="7473910" y="4514969"/>
            <a:ext cx="635318" cy="22622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7" name="Shape 14"/>
          <p:cNvSpPr/>
          <p:nvPr/>
        </p:nvSpPr>
        <p:spPr>
          <a:xfrm>
            <a:off x="7156252" y="4367451"/>
            <a:ext cx="317659" cy="317659"/>
          </a:xfrm>
          <a:prstGeom prst="roundRect">
            <a:avLst>
              <a:gd name="adj" fmla="val 102860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313420" y="4333399"/>
            <a:ext cx="305931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14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Selection of components</a:t>
            </a:r>
            <a:endParaRPr lang="en-US" sz="2144" dirty="0"/>
          </a:p>
        </p:txBody>
      </p:sp>
      <p:sp>
        <p:nvSpPr>
          <p:cNvPr id="19" name="Shape 16"/>
          <p:cNvSpPr/>
          <p:nvPr/>
        </p:nvSpPr>
        <p:spPr>
          <a:xfrm>
            <a:off x="6520934" y="5331738"/>
            <a:ext cx="635318" cy="22622"/>
          </a:xfrm>
          <a:prstGeom prst="rect">
            <a:avLst/>
          </a:prstGeom>
          <a:solidFill>
            <a:srgbClr val="59ABA9"/>
          </a:solidFill>
          <a:ln/>
        </p:spPr>
      </p:sp>
      <p:sp>
        <p:nvSpPr>
          <p:cNvPr id="20" name="Shape 17"/>
          <p:cNvSpPr/>
          <p:nvPr/>
        </p:nvSpPr>
        <p:spPr>
          <a:xfrm>
            <a:off x="7156252" y="5184219"/>
            <a:ext cx="317659" cy="317659"/>
          </a:xfrm>
          <a:prstGeom prst="roundRect">
            <a:avLst>
              <a:gd name="adj" fmla="val 102860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3593902" y="5150168"/>
            <a:ext cx="2722840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80"/>
              </a:lnSpc>
              <a:buNone/>
            </a:pPr>
            <a:r>
              <a:rPr lang="en-US" sz="2144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Bugs in coding</a:t>
            </a:r>
            <a:endParaRPr lang="en-US" sz="2144" dirty="0"/>
          </a:p>
        </p:txBody>
      </p:sp>
      <p:sp>
        <p:nvSpPr>
          <p:cNvPr id="22" name="Text 19"/>
          <p:cNvSpPr/>
          <p:nvPr/>
        </p:nvSpPr>
        <p:spPr>
          <a:xfrm>
            <a:off x="3257550" y="5599271"/>
            <a:ext cx="3059192" cy="2905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87"/>
              </a:lnSpc>
              <a:buNone/>
            </a:pPr>
            <a:endParaRPr lang="en-US" sz="1429" dirty="0"/>
          </a:p>
        </p:txBody>
      </p:sp>
      <p:sp>
        <p:nvSpPr>
          <p:cNvPr id="23" name="Shape 20"/>
          <p:cNvSpPr/>
          <p:nvPr/>
        </p:nvSpPr>
        <p:spPr>
          <a:xfrm>
            <a:off x="7473910" y="6148507"/>
            <a:ext cx="635318" cy="22622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24" name="Shape 21"/>
          <p:cNvSpPr/>
          <p:nvPr/>
        </p:nvSpPr>
        <p:spPr>
          <a:xfrm>
            <a:off x="7156252" y="6000988"/>
            <a:ext cx="317659" cy="317659"/>
          </a:xfrm>
          <a:prstGeom prst="roundRect">
            <a:avLst>
              <a:gd name="adj" fmla="val 102860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8313420" y="5966936"/>
            <a:ext cx="3059311" cy="6805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14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Find ideas that make the project more special</a:t>
            </a:r>
            <a:endParaRPr lang="en-US" sz="2144" dirty="0"/>
          </a:p>
        </p:txBody>
      </p:sp>
      <p:sp>
        <p:nvSpPr>
          <p:cNvPr id="26" name="Text 23"/>
          <p:cNvSpPr/>
          <p:nvPr/>
        </p:nvSpPr>
        <p:spPr>
          <a:xfrm>
            <a:off x="8313420" y="6756321"/>
            <a:ext cx="3059311" cy="2905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7"/>
              </a:lnSpc>
              <a:buNone/>
            </a:pPr>
            <a:endParaRPr lang="en-US" sz="1429" dirty="0"/>
          </a:p>
        </p:txBody>
      </p:sp>
      <p:sp>
        <p:nvSpPr>
          <p:cNvPr id="27" name="Text 24"/>
          <p:cNvSpPr/>
          <p:nvPr/>
        </p:nvSpPr>
        <p:spPr>
          <a:xfrm>
            <a:off x="3257550" y="7441763"/>
            <a:ext cx="8115181" cy="2905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7"/>
              </a:lnSpc>
              <a:buNone/>
            </a:pPr>
            <a:endParaRPr lang="en-US" sz="1429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6301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Marketing Plan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401729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704278" y="3007043"/>
            <a:ext cx="5221605" cy="906542"/>
          </a:xfrm>
          <a:prstGeom prst="roundRect">
            <a:avLst>
              <a:gd name="adj" fmla="val 4411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571768" y="3252073"/>
            <a:ext cx="348662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Social media platforms</a:t>
            </a:r>
            <a:endParaRPr lang="en-US" sz="2624" dirty="0"/>
          </a:p>
        </p:txBody>
      </p:sp>
      <p:sp>
        <p:nvSpPr>
          <p:cNvPr id="8" name="Shape 5"/>
          <p:cNvSpPr/>
          <p:nvPr/>
        </p:nvSpPr>
        <p:spPr>
          <a:xfrm>
            <a:off x="4093250" y="4024670"/>
            <a:ext cx="6443663" cy="906542"/>
          </a:xfrm>
          <a:prstGeom prst="roundRect">
            <a:avLst>
              <a:gd name="adj" fmla="val 4411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555099" y="4269700"/>
            <a:ext cx="35199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Influencer partnerships</a:t>
            </a:r>
            <a:endParaRPr lang="en-US" sz="2624" dirty="0"/>
          </a:p>
        </p:txBody>
      </p:sp>
      <p:sp>
        <p:nvSpPr>
          <p:cNvPr id="10" name="Shape 7"/>
          <p:cNvSpPr/>
          <p:nvPr/>
        </p:nvSpPr>
        <p:spPr>
          <a:xfrm>
            <a:off x="3482221" y="5042297"/>
            <a:ext cx="7665839" cy="906542"/>
          </a:xfrm>
          <a:prstGeom prst="roundRect">
            <a:avLst>
              <a:gd name="adj" fmla="val 4411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179695" y="5287328"/>
            <a:ext cx="42707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App store and marketplaces</a:t>
            </a:r>
            <a:endParaRPr lang="en-US" sz="2624" dirty="0"/>
          </a:p>
        </p:txBody>
      </p:sp>
      <p:sp>
        <p:nvSpPr>
          <p:cNvPr id="12" name="Shape 9"/>
          <p:cNvSpPr/>
          <p:nvPr/>
        </p:nvSpPr>
        <p:spPr>
          <a:xfrm>
            <a:off x="2871192" y="6059924"/>
            <a:ext cx="8887897" cy="906542"/>
          </a:xfrm>
          <a:prstGeom prst="roundRect">
            <a:avLst>
              <a:gd name="adj" fmla="val 4411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648682" y="6304955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Competitions</a:t>
            </a:r>
            <a:endParaRPr lang="en-US" sz="2624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1902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: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328987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148733" y="4267557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9D933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 &amp; A</a:t>
            </a:r>
            <a:endParaRPr lang="en-US" sz="5249" dirty="0"/>
          </a:p>
        </p:txBody>
      </p:sp>
      <p:sp>
        <p:nvSpPr>
          <p:cNvPr id="7" name="Shape 4"/>
          <p:cNvSpPr/>
          <p:nvPr/>
        </p:nvSpPr>
        <p:spPr>
          <a:xfrm>
            <a:off x="2348389" y="3934301"/>
            <a:ext cx="27742" cy="1499711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Text 5"/>
          <p:cNvSpPr/>
          <p:nvPr/>
        </p:nvSpPr>
        <p:spPr>
          <a:xfrm>
            <a:off x="2348389" y="568392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3182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Team Work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370534"/>
            <a:ext cx="3088958" cy="3088958"/>
          </a:xfrm>
          <a:prstGeom prst="roundRect">
            <a:avLst>
              <a:gd name="adj" fmla="val 12948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49" y="2393394"/>
            <a:ext cx="3043238" cy="30432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737146"/>
            <a:ext cx="30889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Ziyad Walid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348389" y="6286857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Leader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370534"/>
            <a:ext cx="3088958" cy="3088958"/>
          </a:xfrm>
          <a:prstGeom prst="roundRect">
            <a:avLst>
              <a:gd name="adj" fmla="val 12948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462" y="2393394"/>
            <a:ext cx="3043238" cy="30432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5737146"/>
            <a:ext cx="30889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Adel Elsayed</a:t>
            </a:r>
            <a:endParaRPr lang="en-US" sz="2624" dirty="0"/>
          </a:p>
        </p:txBody>
      </p:sp>
      <p:sp>
        <p:nvSpPr>
          <p:cNvPr id="12" name="Text 7"/>
          <p:cNvSpPr/>
          <p:nvPr/>
        </p:nvSpPr>
        <p:spPr>
          <a:xfrm>
            <a:off x="5770602" y="6286857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Member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370534"/>
            <a:ext cx="3089077" cy="3089077"/>
          </a:xfrm>
          <a:prstGeom prst="roundRect">
            <a:avLst>
              <a:gd name="adj" fmla="val 12948"/>
            </a:avLst>
          </a:prstGeom>
          <a:noFill/>
          <a:ln w="22860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676" y="2393394"/>
            <a:ext cx="3043357" cy="304335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5737265"/>
            <a:ext cx="30890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Ziyad Mohamed</a:t>
            </a:r>
            <a:endParaRPr lang="en-US" sz="2624" dirty="0"/>
          </a:p>
        </p:txBody>
      </p:sp>
      <p:sp>
        <p:nvSpPr>
          <p:cNvPr id="16" name="Text 10"/>
          <p:cNvSpPr/>
          <p:nvPr/>
        </p:nvSpPr>
        <p:spPr>
          <a:xfrm>
            <a:off x="9192816" y="6286976"/>
            <a:ext cx="30890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Member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 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0122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Team Work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339935"/>
            <a:ext cx="3088958" cy="3088958"/>
          </a:xfrm>
          <a:prstGeom prst="roundRect">
            <a:avLst>
              <a:gd name="adj" fmla="val 12948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49" y="2362795"/>
            <a:ext cx="3043238" cy="30432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706547"/>
            <a:ext cx="30889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Ibrahim Anter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348389" y="6256258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Member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339935"/>
            <a:ext cx="3088958" cy="3088958"/>
          </a:xfrm>
          <a:prstGeom prst="roundRect">
            <a:avLst>
              <a:gd name="adj" fmla="val 12948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462" y="2362795"/>
            <a:ext cx="3043238" cy="30432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5706547"/>
            <a:ext cx="30889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Ziyad Tarek</a:t>
            </a:r>
            <a:endParaRPr lang="en-US" sz="2624" dirty="0"/>
          </a:p>
        </p:txBody>
      </p:sp>
      <p:sp>
        <p:nvSpPr>
          <p:cNvPr id="12" name="Text 7"/>
          <p:cNvSpPr/>
          <p:nvPr/>
        </p:nvSpPr>
        <p:spPr>
          <a:xfrm>
            <a:off x="5770602" y="6256258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Member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 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339935"/>
            <a:ext cx="3089077" cy="3089077"/>
          </a:xfrm>
          <a:prstGeom prst="roundRect">
            <a:avLst>
              <a:gd name="adj" fmla="val 12948"/>
            </a:avLst>
          </a:prstGeom>
          <a:noFill/>
          <a:ln w="22860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676" y="2362795"/>
            <a:ext cx="3043357" cy="304335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5706666"/>
            <a:ext cx="308907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Abdelrahman Mohey</a:t>
            </a:r>
            <a:endParaRPr lang="en-US" sz="2624" dirty="0"/>
          </a:p>
        </p:txBody>
      </p:sp>
      <p:sp>
        <p:nvSpPr>
          <p:cNvPr id="16" name="Text 10"/>
          <p:cNvSpPr/>
          <p:nvPr/>
        </p:nvSpPr>
        <p:spPr>
          <a:xfrm>
            <a:off x="9192816" y="6672858"/>
            <a:ext cx="30890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Member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70911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SRB Project: Revolutionizing Waste Management in Urban Environments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5236964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Smart Rubbish Bin Project integrates cutting-edge technology to create intelligent street baskets that facilitate efficient rubbish collection and provide real-time monitoring and data-driven insights. Join us on this journey to revolutionize waste management in urban environments.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55830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Problems 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475952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498288" y="480119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070503" y="4835843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Mounting Waste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3070503" y="5316260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Increasing urban population leads to higher waste generation, straining conventional waste management systems.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33574" y="475952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83473" y="480119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455688" y="4835843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Limited Resources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455688" y="5316260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limited resources and outdated infrastructure, current waste management practices cannot keep up with urban demands.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118759" y="475952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268658" y="480119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9840873" y="4835843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Inadequate Monitoring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9840873" y="5663446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lack of accurate waste monitoring hinders timely removal and leads to overflowing bins and unsightly streets.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2348389" y="3870484"/>
            <a:ext cx="9933503" cy="27742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5" name="Shape 2"/>
          <p:cNvSpPr/>
          <p:nvPr/>
        </p:nvSpPr>
        <p:spPr>
          <a:xfrm>
            <a:off x="4762321" y="3092946"/>
            <a:ext cx="27742" cy="777597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4581882" y="367611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109674" y="693777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2013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925961" y="1360170"/>
            <a:ext cx="405586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waste generated in Egypt :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89.03 million tons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925961" y="2159794"/>
            <a:ext cx="405586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Municipal solid waste (MSW) :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21 million tons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301210" y="3870424"/>
            <a:ext cx="27742" cy="777597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7120771" y="367611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648563" y="487037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2020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5464850" y="5536763"/>
            <a:ext cx="405586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waste generated in Egypt :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100 million tons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464850" y="6336387"/>
            <a:ext cx="405586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Municipal solid waste (MSW) :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20.7 million tons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109448" y="7180421"/>
            <a:ext cx="44112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840099" y="3092946"/>
            <a:ext cx="27742" cy="777597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7" name="Shape 14"/>
          <p:cNvSpPr/>
          <p:nvPr/>
        </p:nvSpPr>
        <p:spPr>
          <a:xfrm>
            <a:off x="9659660" y="367611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187571" y="693777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2025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003738" y="1360170"/>
            <a:ext cx="40559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waste generated in Egypt :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125 million tons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8003738" y="2159794"/>
            <a:ext cx="40559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Municipal solid waste (MSW) : </a:t>
            </a: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 million tons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2348389" y="3195757"/>
            <a:ext cx="3641169" cy="277654"/>
          </a:xfrm>
          <a:prstGeom prst="roundRect">
            <a:avLst>
              <a:gd name="adj" fmla="val 14404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348389" y="3195757"/>
            <a:ext cx="448508" cy="277654"/>
          </a:xfrm>
          <a:prstGeom prst="roundRect">
            <a:avLst>
              <a:gd name="adj" fmla="val 144049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6156127" y="3195757"/>
            <a:ext cx="992386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7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12.32%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3751064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2013-2020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348389" y="4300776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48389" y="4789408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1768" y="3195757"/>
            <a:ext cx="4040148" cy="277654"/>
          </a:xfrm>
          <a:prstGeom prst="roundRect">
            <a:avLst>
              <a:gd name="adj" fmla="val 14404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81768" y="3195757"/>
            <a:ext cx="1010007" cy="277654"/>
          </a:xfrm>
          <a:prstGeom prst="roundRect">
            <a:avLst>
              <a:gd name="adj" fmla="val 144049"/>
            </a:avLst>
          </a:prstGeom>
          <a:solidFill>
            <a:srgbClr val="D7425E"/>
          </a:solidFill>
          <a:ln/>
        </p:spPr>
      </p:sp>
      <p:sp>
        <p:nvSpPr>
          <p:cNvPr id="12" name="Text 9"/>
          <p:cNvSpPr/>
          <p:nvPr/>
        </p:nvSpPr>
        <p:spPr>
          <a:xfrm>
            <a:off x="11688485" y="3195757"/>
            <a:ext cx="593408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7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25%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7481768" y="3751064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2020-2025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7481768" y="4300776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2338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Solutions 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62093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49" y="2484953"/>
            <a:ext cx="3043238" cy="1863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4648795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Smart Technology Integration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5476399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project integrates advanced technology, including sensors and smart waste management systems.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462093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462" y="2484953"/>
            <a:ext cx="3043238" cy="18633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648795"/>
            <a:ext cx="27904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Sustainable Approach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129213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an emphasis on sustainability, the project promotes efficient waste collection and recycling practices.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462093"/>
            <a:ext cx="3089077" cy="1909167"/>
          </a:xfrm>
          <a:prstGeom prst="roundRect">
            <a:avLst>
              <a:gd name="adj" fmla="val 20949"/>
            </a:avLst>
          </a:prstGeom>
          <a:noFill/>
          <a:ln w="22860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676" y="2484953"/>
            <a:ext cx="3043357" cy="186344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4648914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Data Analysis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5476518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provides real-time data analysis, enabling immediate responses to waste management needs.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79527" y="3120628"/>
            <a:ext cx="202632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349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30%</a:t>
            </a:r>
            <a:endParaRPr lang="en-US" sz="3499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237" y="2107287"/>
            <a:ext cx="2471142" cy="24711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856083"/>
            <a:ext cx="3088958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Reduction in overflowing bins</a:t>
            </a:r>
            <a:endParaRPr lang="en-US" sz="2624" dirty="0"/>
          </a:p>
        </p:txBody>
      </p:sp>
      <p:sp>
        <p:nvSpPr>
          <p:cNvPr id="7" name="Text 3"/>
          <p:cNvSpPr/>
          <p:nvPr/>
        </p:nvSpPr>
        <p:spPr>
          <a:xfrm>
            <a:off x="2348389" y="5822275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01740" y="3120628"/>
            <a:ext cx="202632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349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20%</a:t>
            </a:r>
            <a:endParaRPr lang="en-US" sz="349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450" y="2107287"/>
            <a:ext cx="2471142" cy="24711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70602" y="4856083"/>
            <a:ext cx="30889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Fuel savings</a:t>
            </a:r>
            <a:endParaRPr lang="en-US" sz="2624" dirty="0"/>
          </a:p>
        </p:txBody>
      </p:sp>
      <p:sp>
        <p:nvSpPr>
          <p:cNvPr id="11" name="Text 6"/>
          <p:cNvSpPr/>
          <p:nvPr/>
        </p:nvSpPr>
        <p:spPr>
          <a:xfrm>
            <a:off x="5770602" y="5405795"/>
            <a:ext cx="30889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endParaRPr lang="en-US" sz="2624" dirty="0"/>
          </a:p>
        </p:txBody>
      </p:sp>
      <p:sp>
        <p:nvSpPr>
          <p:cNvPr id="12" name="Text 7"/>
          <p:cNvSpPr/>
          <p:nvPr/>
        </p:nvSpPr>
        <p:spPr>
          <a:xfrm>
            <a:off x="9724073" y="3120747"/>
            <a:ext cx="202632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3499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20%</a:t>
            </a:r>
            <a:endParaRPr lang="en-US" sz="3499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664" y="2107287"/>
            <a:ext cx="2471261" cy="247126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192816" y="4856202"/>
            <a:ext cx="308907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Reduction in CO2 emissions</a:t>
            </a:r>
            <a:endParaRPr lang="en-US" sz="2624" dirty="0"/>
          </a:p>
        </p:txBody>
      </p:sp>
      <p:sp>
        <p:nvSpPr>
          <p:cNvPr id="15" name="Text 9"/>
          <p:cNvSpPr/>
          <p:nvPr/>
        </p:nvSpPr>
        <p:spPr>
          <a:xfrm>
            <a:off x="9192816" y="5822394"/>
            <a:ext cx="30890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0980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Target Category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459599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60%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3081933" y="4403765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Sanitation Men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348389" y="4953476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It helps them collect garbage in the fastest time and in a more accurate way, saving them from burning fuel uselessly.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459599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40%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215313" y="4403765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People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7481768" y="4953476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protected them from pollution and live in a safe environment without diseases that threaten their lives.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101" y="25364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Work </a:t>
            </a:r>
            <a:endParaRPr lang="en-US" sz="4374" dirty="0"/>
          </a:p>
        </p:txBody>
      </p:sp>
      <p:pic>
        <p:nvPicPr>
          <p:cNvPr id="7" name="work">
            <a:hlinkClick r:id="" action="ppaction://media"/>
            <a:extLst>
              <a:ext uri="{FF2B5EF4-FFF2-40B4-BE49-F238E27FC236}">
                <a16:creationId xmlns:a16="http://schemas.microsoft.com/office/drawing/2014/main" id="{BAB36C85-88CC-136F-EF95-E5F0A65806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2724" y="1279983"/>
            <a:ext cx="11764713" cy="6617651"/>
          </a:xfrm>
          <a:prstGeom prst="roundRect">
            <a:avLst/>
          </a:prstGeom>
          <a:ln w="76200">
            <a:solidFill>
              <a:srgbClr val="00206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456</Words>
  <Application>Microsoft Office PowerPoint</Application>
  <PresentationFormat>Custom</PresentationFormat>
  <Paragraphs>110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Ziyad Walid</cp:lastModifiedBy>
  <cp:revision>6</cp:revision>
  <dcterms:created xsi:type="dcterms:W3CDTF">2024-03-07T00:19:40Z</dcterms:created>
  <dcterms:modified xsi:type="dcterms:W3CDTF">2024-03-16T21:42:08Z</dcterms:modified>
</cp:coreProperties>
</file>